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B2B2B2"/>
    <a:srgbClr val="C5D5E9"/>
    <a:srgbClr val="DDDDDD"/>
    <a:srgbClr val="D2DFEE"/>
    <a:srgbClr val="B3C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4CD-ABA0-4191-97C1-C0404B9EAA0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B5D7-6D9D-4DFC-88E3-57C816309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8958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4CD-ABA0-4191-97C1-C0404B9EAA0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B5D7-6D9D-4DFC-88E3-57C816309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5253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4CD-ABA0-4191-97C1-C0404B9EAA0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B5D7-6D9D-4DFC-88E3-57C816309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4110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4CD-ABA0-4191-97C1-C0404B9EAA0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B5D7-6D9D-4DFC-88E3-57C816309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9903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4CD-ABA0-4191-97C1-C0404B9EAA0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B5D7-6D9D-4DFC-88E3-57C816309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53542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4CD-ABA0-4191-97C1-C0404B9EAA0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B5D7-6D9D-4DFC-88E3-57C816309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4320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4CD-ABA0-4191-97C1-C0404B9EAA0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B5D7-6D9D-4DFC-88E3-57C816309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4389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4CD-ABA0-4191-97C1-C0404B9EAA0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B5D7-6D9D-4DFC-88E3-57C816309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36631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4CD-ABA0-4191-97C1-C0404B9EAA0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B5D7-6D9D-4DFC-88E3-57C816309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0604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4CD-ABA0-4191-97C1-C0404B9EAA0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B5D7-6D9D-4DFC-88E3-57C816309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21734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B4CD-ABA0-4191-97C1-C0404B9EAA0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B5D7-6D9D-4DFC-88E3-57C816309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731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CB4CD-ABA0-4191-97C1-C0404B9EAA07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1B5D7-6D9D-4DFC-88E3-57C816309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1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ена\Desktop\4672_00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70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331913" y="260350"/>
            <a:ext cx="64801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 РОССИИ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«Челябинский государственный университет»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(ФГБОУ ВО «ЧелГУ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Костанайский филиал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экономики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475" y="2213150"/>
            <a:ext cx="907752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Бизнес – </a:t>
            </a:r>
            <a:r>
              <a:rPr lang="ru-RU" sz="40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инвестиционного проекта островка</a:t>
            </a:r>
            <a:endParaRPr lang="ru-RU" sz="4000" b="1" dirty="0">
              <a:ln w="18415" cmpd="sng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десертами «</a:t>
            </a:r>
            <a:r>
              <a:rPr lang="en-US" sz="4000" b="1" dirty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Crazy Ice</a:t>
            </a:r>
            <a:r>
              <a:rPr lang="ru-RU" sz="4000" b="1" dirty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4055725"/>
            <a:ext cx="3446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Иллюстративный материал</a:t>
            </a:r>
            <a:endParaRPr lang="ru-RU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21176" y="6150114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k-KZ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Костанай,</a:t>
            </a:r>
            <a:endParaRPr kumimoji="0" lang="kk-KZ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kk-KZ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kumimoji="0" lang="ru-RU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4484638"/>
            <a:ext cx="449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Баум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Е.А.,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Гавшева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Е.С.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Дисциплина: Управление проектами</a:t>
            </a:r>
          </a:p>
          <a:p>
            <a:pPr algn="ctr">
              <a:spcBef>
                <a:spcPct val="0"/>
              </a:spcBef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М-401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33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БИЗНЕС ПЛАН НА ФИНИШЕ\4672_00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" y="0"/>
            <a:ext cx="9158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23454" y="6381328"/>
            <a:ext cx="11865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10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16339"/>
              </p:ext>
            </p:extLst>
          </p:nvPr>
        </p:nvGraphicFramePr>
        <p:xfrm>
          <a:off x="5472" y="692695"/>
          <a:ext cx="9143999" cy="5688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162"/>
                <a:gridCol w="1510215"/>
                <a:gridCol w="1419350"/>
                <a:gridCol w="1599197"/>
                <a:gridCol w="1598571"/>
                <a:gridCol w="1954504"/>
              </a:tblGrid>
              <a:tr h="1151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Картонные стаканчики для мороженого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 штук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 штука)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300000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Складская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закуп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567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Стаканчики для коктейля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 штук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тг (1 штука)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75000 тг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Складская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закуп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278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Ложечки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 штук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тг (1 штука)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24000 тг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Складская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закуп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859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Трубочки для коктейлей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 штук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 штука)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18000 тг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Складская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закуп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859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Жидкий азот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литров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 (1 литр)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12000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Алмата, Кислородный завод Осипром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договору, доставка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278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Салфетки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пачек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тг (1 упаковка)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Складская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закуп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567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Моющие средства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штук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912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 штука)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5472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Складская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закуп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567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Тряпочки для уборки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упаковки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 тг (10 штук)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Складская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закуп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278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Перчатки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упаковки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 тг (100 штук)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5100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Складская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закуп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278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570492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16632"/>
            <a:ext cx="38936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sz="2800" b="1" cap="none" spc="0" dirty="0">
              <a:ln w="18415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94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БИЗНЕС ПЛАН НА ФИНИШЕ\4672_00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" y="0"/>
            <a:ext cx="9158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29834" y="6381328"/>
            <a:ext cx="117378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11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1575" y="116632"/>
            <a:ext cx="91755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Закуп оборудования и прочих приспособлений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927535"/>
              </p:ext>
            </p:extLst>
          </p:nvPr>
        </p:nvGraphicFramePr>
        <p:xfrm>
          <a:off x="0" y="1440071"/>
          <a:ext cx="9175575" cy="4941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3375"/>
                <a:gridCol w="1512168"/>
                <a:gridCol w="1368152"/>
                <a:gridCol w="1008112"/>
                <a:gridCol w="1120593"/>
                <a:gridCol w="1363175"/>
              </a:tblGrid>
              <a:tr h="1094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Готовый островок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штука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500000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(50000 – доставка)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500000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заказ Россия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Gustas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договору, доставка до адреса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887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Баночки для посыпки 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штуки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 тг (1 штука)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3900 тг.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Складская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закуп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591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Миксер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штука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 тг.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 тг.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Сулпак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закуп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591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Ложка для мороженного 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штуки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 тг.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 тг.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Складская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закуп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591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Контейнеры для трубочек и ложечек 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штуки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 тг.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 тг.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Складская 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закуп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591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Шейкер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штуки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 тг.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 тг.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Складская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закуп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591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537900 тг.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24" marR="6422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410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БИЗНЕС ПЛАН НА ФИНИШЕ\4672_00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" y="0"/>
            <a:ext cx="9158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23455" y="6381328"/>
            <a:ext cx="11865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12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75257" y="260648"/>
                <a:ext cx="7661150" cy="11888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chemeClr val="accent1">
                    <a:lumMod val="50000"/>
                  </a:schemeClr>
                </a:solidFill>
                <a:prstDash val="lgDashDotDot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Ёмкость рынка = 2* (243 031 чел. – 28677 (пенсионеры) – 32494 (дети до 10 лет)) =2*181860=363720</a:t>
                </a:r>
              </a:p>
              <a:p>
                <a:pPr algn="ctr"/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Доля рынка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ru-RU" sz="2000" i="1">
                            <a:latin typeface="Cambria Math"/>
                          </a:rPr>
                          <m:t>продаж средняя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Ёмкость рынка</m:t>
                        </m:r>
                      </m:den>
                    </m:f>
                    <m:r>
                      <a:rPr lang="ru-RU" sz="2000" i="1">
                        <a:latin typeface="Cambria Math"/>
                      </a:rPr>
                      <m:t>×100%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 Доля рынка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5249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363720</m:t>
                        </m:r>
                      </m:den>
                    </m:f>
                    <m:r>
                      <a:rPr lang="ru-RU" sz="2000" i="1">
                        <a:latin typeface="Cambria Math"/>
                      </a:rPr>
                      <m:t>=0,014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%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7" y="260648"/>
                <a:ext cx="7661150" cy="1188852"/>
              </a:xfrm>
              <a:prstGeom prst="rect">
                <a:avLst/>
              </a:prstGeom>
              <a:blipFill rotWithShape="1">
                <a:blip r:embed="rId3"/>
                <a:stretch>
                  <a:fillRect l="-79" t="-995" r="-158"/>
                </a:stretch>
              </a:blipFill>
              <a:ln w="34925">
                <a:solidFill>
                  <a:schemeClr val="accent1">
                    <a:lumMod val="50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 descr="C:\Users\User\Desktop\Безымянный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30" y="2492896"/>
            <a:ext cx="4472194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296421" y="1628800"/>
            <a:ext cx="6531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Техническое планирование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817843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БИЗНЕС ПЛАН НА ФИНИШЕ\4672_00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" y="0"/>
            <a:ext cx="9158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23455" y="6381328"/>
            <a:ext cx="11865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13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08287" y="1058365"/>
            <a:ext cx="4608512" cy="381000"/>
          </a:xfrm>
          <a:prstGeom prst="roundRect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Руководство – 42500 </a:t>
            </a:r>
            <a:r>
              <a:rPr lang="ru-RU" sz="2000" dirty="0" err="1" smtClean="0">
                <a:effectLst/>
                <a:latin typeface="Times New Roman"/>
                <a:ea typeface="Calibri"/>
                <a:cs typeface="Times New Roman"/>
              </a:rPr>
              <a:t>тг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effectLst/>
              <a:ea typeface="Calibri"/>
              <a:cs typeface="Times New Roman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68366" y="1440635"/>
            <a:ext cx="0" cy="295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979712" y="1715590"/>
            <a:ext cx="4608512" cy="381000"/>
          </a:xfrm>
          <a:prstGeom prst="roundRect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/>
                <a:ea typeface="Calibri"/>
                <a:cs typeface="Times New Roman"/>
              </a:rPr>
              <a:t>Продавец – 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консультант – 42500 </a:t>
            </a:r>
            <a:r>
              <a:rPr lang="ru-RU" sz="2000" dirty="0" err="1" smtClean="0">
                <a:effectLst/>
                <a:latin typeface="Times New Roman"/>
                <a:ea typeface="Calibri"/>
                <a:cs typeface="Times New Roman"/>
              </a:rPr>
              <a:t>тг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effectLst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600" y="116632"/>
            <a:ext cx="84021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Менеджмент и реализация проекта</a:t>
            </a:r>
          </a:p>
        </p:txBody>
      </p:sp>
      <p:pic>
        <p:nvPicPr>
          <p:cNvPr id="9220" name="Picture 4" descr="D:\БИЗНЕС ПЛАН НА ФИНИШЕ\2c9771d411570fc2e2f484ee7b4ae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4819178" cy="2294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97" y="4176412"/>
            <a:ext cx="4942054" cy="220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5329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БИЗНЕС ПЛАН НА ФИНИШЕ\4672_00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" y="0"/>
            <a:ext cx="9158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23455" y="6381328"/>
            <a:ext cx="11865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14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498" y="0"/>
            <a:ext cx="87584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Календарный план на </a:t>
            </a:r>
            <a:endParaRPr lang="ru-RU" sz="4000" b="1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40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проекта</a:t>
            </a:r>
          </a:p>
        </p:txBody>
      </p:sp>
      <p:graphicFrame>
        <p:nvGraphicFramePr>
          <p:cNvPr id="7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79645"/>
              </p:ext>
            </p:extLst>
          </p:nvPr>
        </p:nvGraphicFramePr>
        <p:xfrm>
          <a:off x="28422" y="1294675"/>
          <a:ext cx="9143999" cy="5478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3625"/>
                <a:gridCol w="436167"/>
                <a:gridCol w="432048"/>
                <a:gridCol w="432048"/>
                <a:gridCol w="360040"/>
                <a:gridCol w="360040"/>
                <a:gridCol w="403626"/>
                <a:gridCol w="864096"/>
                <a:gridCol w="936104"/>
                <a:gridCol w="1368152"/>
                <a:gridCol w="1288053"/>
              </a:tblGrid>
              <a:tr h="3250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 освоения проекта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650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бизнес-плана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chemeClr val="tx2">
                        <a:lumMod val="60000"/>
                        <a:lumOff val="40000"/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chemeClr val="tx2">
                        <a:lumMod val="60000"/>
                        <a:lumOff val="40000"/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chemeClr val="tx2">
                        <a:lumMod val="60000"/>
                        <a:lumOff val="40000"/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chemeClr val="tx2">
                        <a:lumMod val="60000"/>
                        <a:lumOff val="40000"/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 dirty="0"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650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вопросов финансирование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chemeClr val="tx2">
                        <a:lumMod val="60000"/>
                        <a:lumOff val="40000"/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chemeClr val="tx2">
                        <a:lumMod val="60000"/>
                        <a:lumOff val="40000"/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chemeClr val="tx2">
                        <a:lumMod val="60000"/>
                        <a:lumOff val="40000"/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325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150000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chemeClr val="tx2">
                        <a:lumMod val="60000"/>
                        <a:lumOff val="40000"/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chemeClr val="tx2">
                        <a:lumMod val="60000"/>
                        <a:lumOff val="40000"/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chemeClr val="tx2">
                        <a:lumMod val="60000"/>
                        <a:lumOff val="40000"/>
                        <a:alpha val="74902"/>
                      </a:schemeClr>
                    </a:solidFill>
                  </a:tcPr>
                </a:tc>
              </a:tr>
              <a:tr h="1185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Заказ оборудования и доставка (островок)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450000 + 50000 доставка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chemeClr val="tx2">
                        <a:lumMod val="60000"/>
                        <a:lumOff val="40000"/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chemeClr val="tx2">
                        <a:lumMod val="60000"/>
                        <a:lumOff val="40000"/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chemeClr val="tx2">
                        <a:lumMod val="60000"/>
                        <a:lumOff val="40000"/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650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прочих материалов 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37900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chemeClr val="tx2">
                        <a:lumMod val="60000"/>
                        <a:lumOff val="40000"/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chemeClr val="tx2">
                        <a:lumMod val="60000"/>
                        <a:lumOff val="40000"/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325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Заказ сырья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570492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chemeClr val="tx2">
                        <a:lumMod val="60000"/>
                        <a:lumOff val="40000"/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325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производства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993" marR="57993" marT="0" marB="0">
                    <a:solidFill>
                      <a:schemeClr val="tx2">
                        <a:lumMod val="60000"/>
                        <a:lumOff val="40000"/>
                        <a:alpha val="74902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750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БИЗНЕС ПЛАН НА ФИНИШЕ\4672_00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" y="0"/>
            <a:ext cx="9158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23455" y="6381328"/>
            <a:ext cx="11865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15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141583"/>
              </p:ext>
            </p:extLst>
          </p:nvPr>
        </p:nvGraphicFramePr>
        <p:xfrm>
          <a:off x="323528" y="1717428"/>
          <a:ext cx="8229600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84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Постоянные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Переменные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5686"/>
                      </a:srgbClr>
                    </a:solidFill>
                  </a:tcPr>
                </a:tc>
              </a:tr>
              <a:tr h="184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5686"/>
                      </a:srgbClr>
                    </a:solidFill>
                  </a:tcPr>
                </a:tc>
              </a:tr>
              <a:tr h="184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Сырье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5686"/>
                      </a:srgbClr>
                    </a:solidFill>
                  </a:tcPr>
                </a:tc>
              </a:tr>
              <a:tr h="184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мед. страхования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ГСМ для служебного автомобиля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5686"/>
                      </a:srgbClr>
                    </a:solidFill>
                  </a:tcPr>
                </a:tc>
              </a:tr>
              <a:tr h="184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 ИПН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568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059832" y="116632"/>
            <a:ext cx="25157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Издержки</a:t>
            </a:r>
            <a:endParaRPr lang="ru-RU" sz="4000" b="1" cap="none" spc="0" dirty="0">
              <a:ln w="18415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265377" y="1023849"/>
            <a:ext cx="792088" cy="57606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868144" y="1023849"/>
            <a:ext cx="792088" cy="57606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05743" y="762001"/>
            <a:ext cx="4136571" cy="2084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41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БИЗНЕС ПЛАН НА ФИНИШЕ\4672_00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" y="0"/>
            <a:ext cx="9158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23455" y="6381328"/>
            <a:ext cx="11865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16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3083" y="33505"/>
            <a:ext cx="79964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Сумма ежегодных амортизационных </a:t>
            </a:r>
            <a:endParaRPr lang="ru-RU" sz="3600" b="1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отчислений</a:t>
            </a:r>
            <a:endParaRPr lang="ru-RU" sz="3600" b="1" cap="none" spc="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077568"/>
              </p:ext>
            </p:extLst>
          </p:nvPr>
        </p:nvGraphicFramePr>
        <p:xfrm>
          <a:off x="19325" y="1124744"/>
          <a:ext cx="9143997" cy="2095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690"/>
                <a:gridCol w="2285690"/>
                <a:gridCol w="2286308"/>
                <a:gridCol w="1098938"/>
                <a:gridCol w="1187371"/>
              </a:tblGrid>
              <a:tr h="267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средства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Первоначальная стоимость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службы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отчислений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Оборудование: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Холодильник (островок)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250000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лет (180 месяцев)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1388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16600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Миксер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года (24 месяца)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Машина (Газель)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3000000 тг.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лет (240 месяцев)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12500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150000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Островок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200000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лет (300 месяцев)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666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отчислений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14970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179600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263" y="3211697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Сводная таблица постоянных </a:t>
            </a:r>
            <a:endParaRPr lang="ru-RU" sz="3600" b="1" dirty="0" smtClean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переменных издержек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182927"/>
              </p:ext>
            </p:extLst>
          </p:nvPr>
        </p:nvGraphicFramePr>
        <p:xfrm>
          <a:off x="-14629" y="4293097"/>
          <a:ext cx="9144000" cy="2323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5403"/>
                <a:gridCol w="1436597"/>
                <a:gridCol w="2595521"/>
                <a:gridCol w="1976479"/>
              </a:tblGrid>
              <a:tr h="289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Постоянные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Переменные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289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85000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~70000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289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150000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Сырье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~570492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587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Обязательное медицинское страхование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ГСМ для служебного автомобиля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~7500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578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ИПН 3%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~108000 тг. (~3600000-3%)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289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236280 тг.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~755922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843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БИЗНЕС ПЛАН НА ФИНИШЕ\4672_00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2" y="388"/>
            <a:ext cx="9204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23455" y="6381328"/>
            <a:ext cx="11865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17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6907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Полные инвестиционные издержки, млн. </a:t>
            </a:r>
            <a:r>
              <a:rPr lang="ru-RU" sz="4000" b="1" dirty="0" err="1" smtClean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4000" b="1" dirty="0" smtClean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n w="18415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77836"/>
              </p:ext>
            </p:extLst>
          </p:nvPr>
        </p:nvGraphicFramePr>
        <p:xfrm>
          <a:off x="-60963" y="1350346"/>
          <a:ext cx="9204962" cy="187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2481"/>
                <a:gridCol w="4602481"/>
              </a:tblGrid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250 000+10 000=260 000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Оборотный капитал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974 202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Предпроизводственные расходы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1 348 392-260 000=1 088 392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2 322 594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26366" y="3212976"/>
            <a:ext cx="7430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 финансирования, млн. </a:t>
            </a:r>
            <a:r>
              <a:rPr lang="ru-RU" sz="4000" b="1" dirty="0" err="1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40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55378"/>
              </p:ext>
            </p:extLst>
          </p:nvPr>
        </p:nvGraphicFramePr>
        <p:xfrm>
          <a:off x="-60962" y="4005064"/>
          <a:ext cx="9204961" cy="201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7905"/>
                <a:gridCol w="3068528"/>
                <a:gridCol w="3068528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500 000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22 %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Заемные средства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1 822 594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78 %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2 322 594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898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111" marR="60111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925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БИЗНЕС ПЛАН НА ФИНИШЕ\4672_00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" y="0"/>
            <a:ext cx="9158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23455" y="6381328"/>
            <a:ext cx="11865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18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89" y="0"/>
            <a:ext cx="91741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Анализ чувствительности и безубыточности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364499" y="1484784"/>
                <a:ext cx="6192688" cy="156017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  <a:prstDash val="sysDot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Чтобы достичь безубыточного производства:</a:t>
                </a:r>
              </a:p>
              <a:p>
                <a:pPr algn="ctr"/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>
                            <a:latin typeface="Cambria Math"/>
                          </a:rPr>
                          <m:t>236280</m:t>
                        </m:r>
                      </m:num>
                      <m:den>
                        <m:r>
                          <a:rPr lang="ru-RU" b="0" i="1">
                            <a:latin typeface="Cambria Math"/>
                          </a:rPr>
                          <m:t>1300−503</m:t>
                        </m:r>
                      </m:den>
                    </m:f>
                    <m:r>
                      <a:rPr lang="ru-RU" b="0" i="1">
                        <a:latin typeface="Cambria Math"/>
                      </a:rPr>
                      <m:t>=296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шт.</a:t>
                </a:r>
              </a:p>
              <a:p>
                <a:pPr algn="ctr"/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Безубыточную цену единицы продукции: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b="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ru-RU" b="0" i="1">
                          <a:latin typeface="Cambria Math"/>
                        </a:rPr>
                        <m:t>𝐴</m:t>
                      </m:r>
                      <m:r>
                        <a:rPr lang="ru-RU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>
                              <a:latin typeface="Cambria Math"/>
                            </a:rPr>
                            <m:t>236280</m:t>
                          </m:r>
                        </m:num>
                        <m:den>
                          <m:r>
                            <a:rPr lang="ru-RU" b="0" i="1">
                              <a:latin typeface="Cambria Math"/>
                            </a:rPr>
                            <m:t>2300</m:t>
                          </m:r>
                        </m:den>
                      </m:f>
                      <m:r>
                        <a:rPr lang="ru-RU" b="0" i="1">
                          <a:latin typeface="Cambria Math"/>
                        </a:rPr>
                        <m:t>+503=606 тг.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499" y="1484784"/>
                <a:ext cx="6192688" cy="1560171"/>
              </a:xfrm>
              <a:prstGeom prst="rect">
                <a:avLst/>
              </a:prstGeom>
              <a:blipFill rotWithShape="1">
                <a:blip r:embed="rId3"/>
                <a:stretch>
                  <a:fillRect t="-377"/>
                </a:stretch>
              </a:blipFill>
              <a:ln w="57150">
                <a:solidFill>
                  <a:schemeClr val="accent1"/>
                </a:solidFill>
                <a:prstDash val="sysDot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818754"/>
              </p:ext>
            </p:extLst>
          </p:nvPr>
        </p:nvGraphicFramePr>
        <p:xfrm>
          <a:off x="365627" y="3933056"/>
          <a:ext cx="8398118" cy="2280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55490"/>
                <a:gridCol w="2142628"/>
              </a:tblGrid>
              <a:tr h="224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8F8F8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2322594 (2322594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rgbClr val="F8F8F8">
                        <a:alpha val="75686"/>
                      </a:srgbClr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CASH FLOW за первый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8F8F8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16958463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8F8F8">
                        <a:alpha val="75686"/>
                      </a:srgbClr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8F8F8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26780191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8F8F8">
                        <a:alpha val="75686"/>
                      </a:srgbClr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(внутренняя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дохода за 2 года)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8F8F8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764%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8F8F8">
                        <a:alpha val="75686"/>
                      </a:srgbClr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NPV (чистый дисконтированный доход за 2 года)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8F8F8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25 339 011,13 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8F8F8">
                        <a:alpha val="75686"/>
                      </a:srgbClr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 (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окупаемости проекта)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8F8F8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мес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8F8F8">
                        <a:alpha val="75686"/>
                      </a:srgbClr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продаж,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8F8F8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76,13910564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8F8F8">
                        <a:alpha val="75686"/>
                      </a:srgbClr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продукции, 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8F8F8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224,1069039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8F8F8">
                        <a:alpha val="75686"/>
                      </a:srgbClr>
                    </a:solidFill>
                  </a:tcPr>
                </a:tc>
              </a:tr>
              <a:tr h="224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инвестиций, 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8F8F8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215,0245382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8F8F8">
                        <a:alpha val="7568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5756" y="3136612"/>
            <a:ext cx="76378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u="none" strike="noStrike" cap="none" spc="0" dirty="0" smtClean="0">
                <a:ln w="1841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коэффициенты по проекту</a:t>
            </a:r>
            <a:endParaRPr lang="ru-RU" sz="3200" b="1" cap="none" spc="0" dirty="0">
              <a:ln w="1841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364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БИЗНЕС ПЛАН НА ФИНИШЕ\4672_00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" y="0"/>
            <a:ext cx="9158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23455" y="6381328"/>
            <a:ext cx="11865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19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5293" y="2967335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8415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06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Лена\Desktop\2e66e8b979117cd4684fc3424ea60b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ена\Desktop\LN_Ice_Cream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" y="1"/>
            <a:ext cx="5052052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ена\Desktop\a16fce0821d120ca0ea37634a7c2e3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4090879"/>
            <a:ext cx="5790051" cy="276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" y="3665933"/>
            <a:ext cx="4248472" cy="31863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08" y="9231"/>
            <a:ext cx="5060758" cy="31629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23" y="2681459"/>
            <a:ext cx="2222029" cy="14752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91524" y="2999827"/>
            <a:ext cx="34259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bg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Crazy Ice</a:t>
            </a:r>
            <a:endParaRPr lang="ru-RU" sz="6000" b="1" dirty="0">
              <a:ln w="19050">
                <a:solidFill>
                  <a:schemeClr val="bg1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84368" y="6381328"/>
            <a:ext cx="10647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2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65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БИЗНЕС ПЛАН НА ФИНИШЕ\4672_00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" y="0"/>
            <a:ext cx="9158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659523"/>
              </p:ext>
            </p:extLst>
          </p:nvPr>
        </p:nvGraphicFramePr>
        <p:xfrm>
          <a:off x="251519" y="764704"/>
          <a:ext cx="8697563" cy="5328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002"/>
                <a:gridCol w="2587489"/>
                <a:gridCol w="3142072"/>
              </a:tblGrid>
              <a:tr h="360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</a:tr>
              <a:tr h="721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Мороженое в стаканчике (шоколадное, сливочное)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 мл</a:t>
                      </a:r>
                      <a:endParaRPr lang="ru-RU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 </a:t>
                      </a:r>
                      <a:r>
                        <a:rPr lang="ru-RU" sz="2800" b="1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</a:tr>
              <a:tr h="721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Мороженое в стаканчике (шоколадное, сливочное)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 мл</a:t>
                      </a:r>
                      <a:endParaRPr lang="ru-RU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 </a:t>
                      </a:r>
                      <a:r>
                        <a:rPr lang="ru-RU" sz="2800" b="1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</a:tr>
              <a:tr h="1121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Добавки к мороженому – кусочки фруктов, орехи, посыпки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100 </a:t>
                      </a:r>
                      <a:r>
                        <a:rPr lang="ru-RU" sz="2800" b="1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до 300 </a:t>
                      </a:r>
                      <a:r>
                        <a:rPr lang="ru-RU" sz="2800" b="1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</a:tr>
              <a:tr h="560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Коктейль</a:t>
                      </a:r>
                      <a:endParaRPr lang="ru-RU" sz="1800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 мл</a:t>
                      </a:r>
                      <a:endParaRPr lang="ru-RU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 </a:t>
                      </a:r>
                      <a:r>
                        <a:rPr lang="ru-RU" sz="2800" b="1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</a:tr>
              <a:tr h="560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Коктейль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 мл</a:t>
                      </a:r>
                      <a:endParaRPr lang="ru-RU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 </a:t>
                      </a:r>
                      <a:r>
                        <a:rPr lang="ru-RU" sz="2800" b="1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</a:tr>
              <a:tr h="721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Десерт из кукурузных палочек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 </a:t>
                      </a:r>
                      <a:r>
                        <a:rPr lang="ru-RU" sz="2800" b="1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</a:tr>
              <a:tr h="560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Ведро попкорна</a:t>
                      </a:r>
                      <a:endParaRPr lang="ru-RU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 л</a:t>
                      </a:r>
                      <a:endParaRPr lang="ru-RU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 </a:t>
                      </a:r>
                      <a:r>
                        <a:rPr lang="ru-RU" sz="2800" b="1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28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rgbClr val="DDDDDD">
                        <a:alpha val="309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84368" y="6381328"/>
            <a:ext cx="10647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3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97627" y="-108857"/>
            <a:ext cx="2848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МЕНЮ:</a:t>
            </a:r>
            <a:endParaRPr lang="ru-RU" sz="5400" b="1" cap="none" spc="0" dirty="0">
              <a:ln w="19050">
                <a:solidFill>
                  <a:schemeClr val="bg1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800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БИЗНЕС ПЛАН НА ФИНИШЕ\4672_00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" y="0"/>
            <a:ext cx="9158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8879"/>
              </p:ext>
            </p:extLst>
          </p:nvPr>
        </p:nvGraphicFramePr>
        <p:xfrm>
          <a:off x="903784" y="1087084"/>
          <a:ext cx="7416824" cy="520566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10396"/>
                <a:gridCol w="3706428"/>
              </a:tblGrid>
              <a:tr h="249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наименование компании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Crazy Ice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52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Юр. Статус и вид собственности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ИП, частная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249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образования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249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Владельцы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Баум Елена, Гавшева Екатерина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52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фактического местонахождения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Костанай, ТРЦ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Kostanay Plaza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1061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Ф.И.О.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Баум Елена Александровна 87073259502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Гавшева Екатерина Сергеевна 87078151903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1332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 деятельности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Подотрасль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Розничная торговля, развлекательная деятельность, основной уклон на детей;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Пищевая;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Общественное питание.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52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 финансовые ресурсы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1,5 000 000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тг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249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окупаемости проекта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241" y="-69780"/>
            <a:ext cx="9078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«</a:t>
            </a:r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Crazy Ice</a:t>
            </a:r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dirty="0">
              <a:ln w="19050">
                <a:solidFill>
                  <a:schemeClr val="bg1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6381328"/>
            <a:ext cx="10647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4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95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БИЗНЕС ПЛАН НА ФИНИШЕ\4672_00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" y="0"/>
            <a:ext cx="9158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84368" y="6381328"/>
            <a:ext cx="10647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5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915687"/>
              </p:ext>
            </p:extLst>
          </p:nvPr>
        </p:nvGraphicFramePr>
        <p:xfrm>
          <a:off x="498763" y="916470"/>
          <a:ext cx="8229599" cy="5362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408"/>
                <a:gridCol w="3816424"/>
                <a:gridCol w="3826767"/>
              </a:tblGrid>
              <a:tr h="241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Положительные стороны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Отрицательные стороны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2071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Внешние факторы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 vert="vert27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 (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 (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1745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Большая проходимость в ТРЦ «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Kostanay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Plaza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Технологическое преимущество;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уровень сервиса.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Дорогая стоимость аренды ТРЦ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kostanay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Plaza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Неизвестный бренд в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Костанае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Высокие цены на продукцию.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2071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Внутренние факторы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 vert="vert27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Возможности (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Угрозы (Т)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  <a:tr h="1035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Наработка постоянных клиентов путем использования интернет источников;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Высокие темпы роста интернет - рекламы;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производства.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конкуренции на рынке в технологическом плане;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Зависимость продаж от сезонности;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предпочтений потребителей.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490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5325" y="116632"/>
            <a:ext cx="84637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18415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SWOT </a:t>
            </a:r>
            <a:r>
              <a:rPr lang="kk-KZ" sz="4400" b="1" dirty="0">
                <a:ln w="18415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анализ ИП «</a:t>
            </a:r>
            <a:r>
              <a:rPr lang="en-US" sz="4400" b="1" dirty="0">
                <a:ln w="18415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Crazy Ice</a:t>
            </a:r>
            <a:r>
              <a:rPr lang="ru-RU" sz="4400" b="1" dirty="0">
                <a:ln w="18415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82987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БИЗНЕС ПЛАН НА ФИНИШЕ\4672_00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" y="0"/>
            <a:ext cx="9158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84368" y="6381328"/>
            <a:ext cx="10647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6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127422"/>
              </p:ext>
            </p:extLst>
          </p:nvPr>
        </p:nvGraphicFramePr>
        <p:xfrm>
          <a:off x="457200" y="1062577"/>
          <a:ext cx="8229599" cy="5310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416"/>
                <a:gridCol w="3744416"/>
                <a:gridCol w="3826767"/>
              </a:tblGrid>
              <a:tr h="426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Положительные стороны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Отрицательные стороны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3738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Внешние факторы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 vert="vert27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 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 (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2243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Доступные цены;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Большая проходимость в ТРЦ «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Kostanay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Plaza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Узнаваемость бренда.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технологического преимущества;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сайта;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 конкуренция.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3738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Внутренние факторы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 vert="vert27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Возможности (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Угрозы (Т)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1839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Расширение ассортимента продукции;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соц.сетей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путем рекламы;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Открытие новой торговой точки в городе.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Появление конкурентов;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квалификации сотрудников;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Потеря клиентов.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84" marR="42384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-20444" y="116632"/>
            <a:ext cx="912942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8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SWOT </a:t>
            </a:r>
            <a:r>
              <a:rPr lang="kk-KZ" sz="38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8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анализ конкурента </a:t>
            </a:r>
            <a:r>
              <a:rPr lang="kk-KZ" sz="38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«Ванилька</a:t>
            </a:r>
            <a:r>
              <a:rPr lang="ru-RU" sz="38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05774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:\БИЗНЕС ПЛАН НА ФИНИШЕ\4672_00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" y="0"/>
            <a:ext cx="9158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84368" y="6381328"/>
            <a:ext cx="10647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7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1007" y="130633"/>
            <a:ext cx="73732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Программа продаж на </a:t>
            </a:r>
            <a:r>
              <a:rPr lang="ru-RU" sz="40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40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060762"/>
              </p:ext>
            </p:extLst>
          </p:nvPr>
        </p:nvGraphicFramePr>
        <p:xfrm>
          <a:off x="107502" y="908720"/>
          <a:ext cx="8928993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6290"/>
                <a:gridCol w="847928"/>
                <a:gridCol w="1008112"/>
                <a:gridCol w="1008112"/>
                <a:gridCol w="1368152"/>
                <a:gridCol w="1296144"/>
                <a:gridCol w="1207965"/>
                <a:gridCol w="1096290"/>
              </a:tblGrid>
              <a:tr h="34679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продаж 2020 год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996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Объем продаж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1040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Средний чек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1387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Выручка от продаж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3600000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3750000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3920000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3575000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3047000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2385000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1996000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547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:\БИЗНЕС ПЛАН НА ФИНИШЕ\4672_00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" y="0"/>
            <a:ext cx="9158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84368" y="6381328"/>
            <a:ext cx="10647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8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464392"/>
              </p:ext>
            </p:extLst>
          </p:nvPr>
        </p:nvGraphicFramePr>
        <p:xfrm>
          <a:off x="6" y="903611"/>
          <a:ext cx="9143994" cy="4987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578"/>
                <a:gridCol w="538718"/>
                <a:gridCol w="683148"/>
                <a:gridCol w="683148"/>
                <a:gridCol w="782024"/>
                <a:gridCol w="683148"/>
                <a:gridCol w="683148"/>
                <a:gridCol w="683148"/>
                <a:gridCol w="683148"/>
                <a:gridCol w="764646"/>
                <a:gridCol w="683148"/>
                <a:gridCol w="683148"/>
                <a:gridCol w="765844"/>
              </a:tblGrid>
              <a:tr h="357977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продаж 2021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1028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Объем продаж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2245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2304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1895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1875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1073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Средний чек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1431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Выручка от продаж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1998000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2600000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3367500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3055000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3871000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4997000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5112000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4147200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2463500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2256000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2250000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2040000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93" marR="58493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85380" y="0"/>
            <a:ext cx="7373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Программа продаж на </a:t>
            </a:r>
            <a:r>
              <a:rPr lang="ru-RU" sz="40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</p:spTree>
    <p:extLst>
      <p:ext uri="{BB962C8B-B14F-4D97-AF65-F5344CB8AC3E}">
        <p14:creationId xmlns:p14="http://schemas.microsoft.com/office/powerpoint/2010/main" val="4060482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:\БИЗНЕС ПЛАН НА ФИНИШЕ\4672_00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" y="0"/>
            <a:ext cx="9158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84368" y="6381328"/>
            <a:ext cx="10647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9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0170"/>
            <a:ext cx="89490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Объем закупа сырья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908018"/>
              </p:ext>
            </p:extLst>
          </p:nvPr>
        </p:nvGraphicFramePr>
        <p:xfrm>
          <a:off x="0" y="908722"/>
          <a:ext cx="9143999" cy="5519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162"/>
                <a:gridCol w="1510215"/>
                <a:gridCol w="1419350"/>
                <a:gridCol w="1599197"/>
                <a:gridCol w="1598571"/>
                <a:gridCol w="1954504"/>
              </a:tblGrid>
              <a:tr h="545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сырья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закупа, в месяц (в натур ед.)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закупа, тг.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Затраты на закуп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закупа*цену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Поставщик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поставки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573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Мороженое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кг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 тг (1 кг)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50000 тг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ДЕП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договору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573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Молоко, Сливки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штук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тг (1 штука)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 тг.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ДЕП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договору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1387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Фрукты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кг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 тг (1 кг)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30000 тг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г.Костанай складская(июль-октябрь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г.Алматы (ноябрь-июнь)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закуп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договору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573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Ягоды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 тг (1 кг)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10500 тг.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Складская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закуп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573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Кукурузные палочки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пачек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 тг (1 пачка)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4300 тг.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Складская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закуп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573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Орехи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3400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 кг)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17000 тг.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Складская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закуп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  <a:tr h="528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Посыпки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пакетиков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 пакетик)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 тг.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Складская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>
                    <a:solidFill>
                      <a:srgbClr val="B2B2B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закуп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57" marR="38157" marT="0" marB="0" anchor="ctr">
                    <a:solidFill>
                      <a:srgbClr val="B2B2B2">
                        <a:alpha val="76078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146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1358</Words>
  <Application>Microsoft Office PowerPoint</Application>
  <PresentationFormat>Экран (4:3)</PresentationFormat>
  <Paragraphs>592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Наястя</cp:lastModifiedBy>
  <cp:revision>36</cp:revision>
  <dcterms:created xsi:type="dcterms:W3CDTF">2019-12-16T06:44:01Z</dcterms:created>
  <dcterms:modified xsi:type="dcterms:W3CDTF">2020-10-26T07:46:57Z</dcterms:modified>
</cp:coreProperties>
</file>